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89" r:id="rId4"/>
    <p:sldId id="300" r:id="rId5"/>
    <p:sldId id="309" r:id="rId6"/>
    <p:sldId id="305" r:id="rId7"/>
    <p:sldId id="308" r:id="rId8"/>
    <p:sldId id="306" r:id="rId9"/>
    <p:sldId id="303" r:id="rId10"/>
    <p:sldId id="307" r:id="rId11"/>
    <p:sldId id="258" r:id="rId12"/>
    <p:sldId id="290" r:id="rId13"/>
    <p:sldId id="2631" r:id="rId14"/>
    <p:sldId id="2633" r:id="rId15"/>
    <p:sldId id="2632" r:id="rId16"/>
    <p:sldId id="2634" r:id="rId17"/>
    <p:sldId id="2635" r:id="rId18"/>
    <p:sldId id="2636" r:id="rId19"/>
    <p:sldId id="2637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0066"/>
    <a:srgbClr val="FFAFAF"/>
    <a:srgbClr val="FF7979"/>
    <a:srgbClr val="FF8B8B"/>
    <a:srgbClr val="F6F2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21" autoAdjust="0"/>
    <p:restoredTop sz="92138" autoAdjust="0"/>
  </p:normalViewPr>
  <p:slideViewPr>
    <p:cSldViewPr snapToGrid="0">
      <p:cViewPr varScale="1">
        <p:scale>
          <a:sx n="109" d="100"/>
          <a:sy n="109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C14E2-E460-4D02-AF9C-15E932A79288}" type="datetimeFigureOut">
              <a:rPr lang="en-GB" smtClean="0"/>
              <a:t>14/06/2023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B4B898-E2FD-4043-8402-824D4EE98B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807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7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91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28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0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203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2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49AC03-B228-4453-B49F-7A316CE222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439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90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06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6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33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854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39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502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450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346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081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35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72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58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78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3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36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650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38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15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924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71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9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1C35D31-E23D-481B-B575-C3C4C399BAE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1D49CA4-746B-4B77-87D7-8103291EE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文本框 10" descr="e7d195523061f1c0214d268728035a112e1f1a63855fa0d5B3BC3571FB2346650E40B27C71D4ADB669896543E409C0762562804D99F14164E036E91A4D200FB459B9C67F1066513BDCC2663F2655ED5A2F3E64E50905ECC13FD08E412A2449DFC0DEA4732AF4E76A12DAA23714D9A24C7EAC7F7CD8FF94AEC7D4E9162B55FEA74E289784371BE33B">
            <a:extLst>
              <a:ext uri="{FF2B5EF4-FFF2-40B4-BE49-F238E27FC236}">
                <a16:creationId xmlns:a16="http://schemas.microsoft.com/office/drawing/2014/main" id="{A7BCCBC5-107F-496E-A809-BEAB2158CF18}"/>
              </a:ext>
            </a:extLst>
          </p:cNvPr>
          <p:cNvSpPr txBox="1"/>
          <p:nvPr userDrawn="1"/>
        </p:nvSpPr>
        <p:spPr>
          <a:xfrm>
            <a:off x="1157713" y="750672"/>
            <a:ext cx="2306457" cy="34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oto Sans S Chinese Thin" panose="020B0200000000000000" pitchFamily="34" charset="-122"/>
                <a:ea typeface="Noto Sans S Chinese Thin" panose="020B0200000000000000" pitchFamily="34" charset="-122"/>
                <a:cs typeface="+mn-cs"/>
              </a:rPr>
              <a:t>YOUR TITLE HERE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D550ED9-FA94-452B-A22C-4F55790501C1}"/>
              </a:ext>
            </a:extLst>
          </p:cNvPr>
          <p:cNvCxnSpPr/>
          <p:nvPr userDrawn="1"/>
        </p:nvCxnSpPr>
        <p:spPr>
          <a:xfrm>
            <a:off x="715806" y="707727"/>
            <a:ext cx="445664" cy="0"/>
          </a:xfrm>
          <a:prstGeom prst="line">
            <a:avLst/>
          </a:prstGeom>
          <a:ln w="38100">
            <a:solidFill>
              <a:srgbClr val="1327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8A9D5011-472A-4BBA-9A56-5BCA8F57C7A1}"/>
              </a:ext>
            </a:extLst>
          </p:cNvPr>
          <p:cNvSpPr txBox="1"/>
          <p:nvPr userDrawn="1"/>
        </p:nvSpPr>
        <p:spPr>
          <a:xfrm>
            <a:off x="1155889" y="475213"/>
            <a:ext cx="1954381" cy="375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3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t>此处输入标题文字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DCA339-3E39-4F2A-9D54-DDA58FCB361D}"/>
              </a:ext>
            </a:extLst>
          </p:cNvPr>
          <p:cNvSpPr/>
          <p:nvPr userDrawn="1"/>
        </p:nvSpPr>
        <p:spPr>
          <a:xfrm>
            <a:off x="181155" y="198408"/>
            <a:ext cx="11861320" cy="6530196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3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BE1E1C6-030E-46BA-91BE-3A444B705E2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45F331-9176-4351-AB5A-294A36DD0394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14/06/2023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31D6C6-2F0F-4E02-9CE3-96F9D111882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191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16B600B1-F848-4DF9-AA7D-64C517D75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9" b="227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E7EABA11-CFA6-46EF-9215-9FB646DCBC93}"/>
              </a:ext>
            </a:extLst>
          </p:cNvPr>
          <p:cNvSpPr/>
          <p:nvPr/>
        </p:nvSpPr>
        <p:spPr>
          <a:xfrm>
            <a:off x="2789382" y="101600"/>
            <a:ext cx="6502400" cy="6271491"/>
          </a:xfrm>
          <a:prstGeom prst="ellipse">
            <a:avLst/>
          </a:prstGeom>
          <a:solidFill>
            <a:srgbClr val="EEEADF"/>
          </a:solidFill>
          <a:ln w="38100">
            <a:solidFill>
              <a:srgbClr val="FED8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4FFFCA27-9A71-4FFC-8DAA-BC5ED7260D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3379964"/>
            <a:ext cx="4202545" cy="4023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77057" y="2283565"/>
            <a:ext cx="563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Khởi</a:t>
            </a:r>
            <a:r>
              <a:rPr kumimoji="0" lang="en-GB" sz="9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legreya Medium" pitchFamily="2" charset="0"/>
                <a:ea typeface="+mn-ea"/>
                <a:cs typeface="+mn-cs"/>
              </a:rPr>
              <a:t>động</a:t>
            </a:r>
            <a:endParaRPr kumimoji="0" lang="en-GB" sz="9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Alegreya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8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70" y="2368625"/>
            <a:ext cx="6211454" cy="621145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34272" y="2264815"/>
            <a:ext cx="74190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Thực hành và trải nghiêm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CB1FF8-74C6-4A97-8557-A943D9F02CEA}"/>
              </a:ext>
            </a:extLst>
          </p:cNvPr>
          <p:cNvSpPr txBox="1"/>
          <p:nvPr/>
        </p:nvSpPr>
        <p:spPr>
          <a:xfrm>
            <a:off x="2849917" y="1410482"/>
            <a:ext cx="649216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Thứ ... ngày ... tháng ... năm 2022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01356" y="3264835"/>
            <a:ext cx="59892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Đo bằng gang tay để biết vật dài bao nhiêu mét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42" y="4700686"/>
            <a:ext cx="5815584" cy="24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E95CC9C-5A2B-454A-BD2C-1994ADE9D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5" y="1209723"/>
            <a:ext cx="4610412" cy="3316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2059777" y="740006"/>
            <a:ext cx="956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Đo độ dài gang tay theo đơn vị xăng-ti-mét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1323144" y="773274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B8957C8-2A26-4F5C-8D36-29AF4A450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4" y="1709097"/>
            <a:ext cx="1970460" cy="1876629"/>
          </a:xfrm>
          <a:prstGeom prst="rect">
            <a:avLst/>
          </a:prstGeom>
        </p:spPr>
      </p:pic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B98DA905-055C-4A11-BEEF-4ADB61971739}"/>
              </a:ext>
            </a:extLst>
          </p:cNvPr>
          <p:cNvSpPr/>
          <p:nvPr/>
        </p:nvSpPr>
        <p:spPr>
          <a:xfrm>
            <a:off x="4326786" y="3106240"/>
            <a:ext cx="7527300" cy="142032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168C8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Khi dùng thước thẳng để đo độ dài gang tay: đặt đầu ngón tay cái ngay vạch 0 của thước.</a:t>
            </a:r>
            <a:endParaRPr kumimoji="0" lang="vi-VN" sz="28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10B62AA-0517-4130-92FC-A31232C17789}"/>
              </a:ext>
            </a:extLst>
          </p:cNvPr>
          <p:cNvGrpSpPr/>
          <p:nvPr/>
        </p:nvGrpSpPr>
        <p:grpSpPr>
          <a:xfrm>
            <a:off x="1219969" y="3508696"/>
            <a:ext cx="2610147" cy="2908641"/>
            <a:chOff x="7656474" y="1840381"/>
            <a:chExt cx="2499055" cy="2429097"/>
          </a:xfrm>
        </p:grpSpPr>
        <p:pic>
          <p:nvPicPr>
            <p:cNvPr id="42" name="图片 2" descr="2">
              <a:extLst>
                <a:ext uri="{FF2B5EF4-FFF2-40B4-BE49-F238E27FC236}">
                  <a16:creationId xmlns:a16="http://schemas.microsoft.com/office/drawing/2014/main" id="{A6F5D97F-D3F9-42EA-8DA0-225609A46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6474" y="1840381"/>
              <a:ext cx="2499055" cy="2118390"/>
            </a:xfrm>
            <a:prstGeom prst="rect">
              <a:avLst/>
            </a:prstGeom>
          </p:spPr>
        </p:pic>
        <p:sp>
          <p:nvSpPr>
            <p:cNvPr id="43" name="Rounded Rectangle 8">
              <a:extLst>
                <a:ext uri="{FF2B5EF4-FFF2-40B4-BE49-F238E27FC236}">
                  <a16:creationId xmlns:a16="http://schemas.microsoft.com/office/drawing/2014/main" id="{31902882-114E-4874-80F3-F007944702CB}"/>
                </a:ext>
              </a:extLst>
            </p:cNvPr>
            <p:cNvSpPr/>
            <p:nvPr/>
          </p:nvSpPr>
          <p:spPr>
            <a:xfrm>
              <a:off x="7937695" y="3392954"/>
              <a:ext cx="2021929" cy="876524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168C8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đôi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20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E4FCCF-57F4-4A4F-979E-26AF7C8AA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79" y="3140715"/>
            <a:ext cx="5355995" cy="34006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01F7FE-DD42-4D15-8147-C89EB5564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851" y="2162894"/>
            <a:ext cx="2317152" cy="1353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AB7251-DF47-4B7D-8E6E-DFAA5CBF7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141" b="57221"/>
          <a:stretch/>
        </p:blipFill>
        <p:spPr>
          <a:xfrm>
            <a:off x="1245097" y="-1032473"/>
            <a:ext cx="8494905" cy="25595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3F7F8F-8CA5-45BE-B07B-F293FE94B4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61" y="-116884"/>
            <a:ext cx="3229382" cy="30756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8C6748-96EC-4682-8588-0B210E9EE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00" y="2162894"/>
            <a:ext cx="2452842" cy="1431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1A944B-ABA0-49D9-8A58-E5B5196ED0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26" y="-261454"/>
            <a:ext cx="3624416" cy="345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2099 -0.003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23971 0.0092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E95CC9C-5A2B-454A-BD2C-1994ADE9D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02" y="1209724"/>
            <a:ext cx="4610412" cy="3316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2059777" y="740006"/>
            <a:ext cx="956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Đo độ dài gang tay theo đơn vị xăng-ti-mét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1323144" y="773274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B8957C8-2A26-4F5C-8D36-29AF4A450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71" y="1709098"/>
            <a:ext cx="1970460" cy="1876629"/>
          </a:xfrm>
          <a:prstGeom prst="rect">
            <a:avLst/>
          </a:prstGeom>
        </p:spPr>
      </p:pic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B98DA905-055C-4A11-BEEF-4ADB61971739}"/>
              </a:ext>
            </a:extLst>
          </p:cNvPr>
          <p:cNvSpPr/>
          <p:nvPr/>
        </p:nvSpPr>
        <p:spPr>
          <a:xfrm>
            <a:off x="1936207" y="3585726"/>
            <a:ext cx="9684776" cy="206255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168C8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kern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Kích thước gang tay của mỗi bạn là khác nhau, vì vậy khi đo độ dài gang tay theo đơn vị xăng- ti- mét ta sẽ được các số đo khác nhau của mỗi bạn.</a:t>
            </a:r>
            <a:endParaRPr kumimoji="0" lang="vi-VN" sz="32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2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883781-A9E4-44E8-B64B-05D5A9674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4" y="1288034"/>
            <a:ext cx="11363032" cy="1921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470B7E-F84C-47BF-8FDE-57087430CB08}"/>
              </a:ext>
            </a:extLst>
          </p:cNvPr>
          <p:cNvSpPr txBox="1"/>
          <p:nvPr/>
        </p:nvSpPr>
        <p:spPr>
          <a:xfrm>
            <a:off x="1184080" y="580349"/>
            <a:ext cx="10436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Đo sợi dây 1 m xem được bao nhiêu gang tay?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Google Shape;369;p13">
            <a:extLst>
              <a:ext uri="{FF2B5EF4-FFF2-40B4-BE49-F238E27FC236}">
                <a16:creationId xmlns:a16="http://schemas.microsoft.com/office/drawing/2014/main" id="{E31C6614-BDB4-47DB-A119-D4860F3E77EE}"/>
              </a:ext>
            </a:extLst>
          </p:cNvPr>
          <p:cNvSpPr/>
          <p:nvPr/>
        </p:nvSpPr>
        <p:spPr>
          <a:xfrm>
            <a:off x="571017" y="61361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CF0107-81B7-41BA-8C58-FDB4C614F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7" y="1250956"/>
            <a:ext cx="2526474" cy="1989349"/>
          </a:xfrm>
          <a:prstGeom prst="rect">
            <a:avLst/>
          </a:prstGeom>
        </p:spPr>
      </p:pic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F50015FD-D7CF-47BC-B41C-178B8DBF1AD7}"/>
              </a:ext>
            </a:extLst>
          </p:cNvPr>
          <p:cNvSpPr/>
          <p:nvPr/>
        </p:nvSpPr>
        <p:spPr>
          <a:xfrm>
            <a:off x="3649345" y="2767855"/>
            <a:ext cx="7527300" cy="142032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168C8C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vi-VN" sz="2800" kern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Khi đo sợi dây 1 m: để sợi dây thẳng, đặt đầu ngón tay cái ngay điểm mút đầu của sợi dây.</a:t>
            </a:r>
            <a:endParaRPr kumimoji="0" lang="vi-VN" sz="28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2061E0-318C-4615-AD08-932AE1654B30}"/>
              </a:ext>
            </a:extLst>
          </p:cNvPr>
          <p:cNvGrpSpPr/>
          <p:nvPr/>
        </p:nvGrpSpPr>
        <p:grpSpPr>
          <a:xfrm>
            <a:off x="1039198" y="3478019"/>
            <a:ext cx="2610147" cy="2908641"/>
            <a:chOff x="7656474" y="1840381"/>
            <a:chExt cx="2499055" cy="2429097"/>
          </a:xfrm>
        </p:grpSpPr>
        <p:pic>
          <p:nvPicPr>
            <p:cNvPr id="19" name="图片 2" descr="2">
              <a:extLst>
                <a:ext uri="{FF2B5EF4-FFF2-40B4-BE49-F238E27FC236}">
                  <a16:creationId xmlns:a16="http://schemas.microsoft.com/office/drawing/2014/main" id="{ECDF20F3-ECFA-4A16-AC0B-C8016924B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56474" y="1840381"/>
              <a:ext cx="2499055" cy="2118390"/>
            </a:xfrm>
            <a:prstGeom prst="rect">
              <a:avLst/>
            </a:prstGeom>
          </p:spPr>
        </p:pic>
        <p:sp>
          <p:nvSpPr>
            <p:cNvPr id="20" name="Rounded Rectangle 8">
              <a:extLst>
                <a:ext uri="{FF2B5EF4-FFF2-40B4-BE49-F238E27FC236}">
                  <a16:creationId xmlns:a16="http://schemas.microsoft.com/office/drawing/2014/main" id="{9F09F812-6B8A-4CBF-9F6E-0B40A8FDB43C}"/>
                </a:ext>
              </a:extLst>
            </p:cNvPr>
            <p:cNvSpPr/>
            <p:nvPr/>
          </p:nvSpPr>
          <p:spPr>
            <a:xfrm>
              <a:off x="7937695" y="3392954"/>
              <a:ext cx="2021929" cy="876524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168C8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đôi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245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63E124-05BE-4E54-809F-61C685A24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14" y="289033"/>
            <a:ext cx="5355995" cy="34006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4D5FA0-43B6-435E-A430-6522FA2A9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31" y="2329599"/>
            <a:ext cx="2369484" cy="202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61673-2E2A-4587-B7D8-2285C4C25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40" y="2329599"/>
            <a:ext cx="2369484" cy="202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206844-A336-4833-93D1-BF5210FA1A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4" y="4905729"/>
            <a:ext cx="11363032" cy="1921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BB9B23-DA0E-425A-A9CC-B0A68B95CB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27" y="4868651"/>
            <a:ext cx="2526474" cy="1989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4CD80-7359-4845-BB4E-4BD90D893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499" y="4868651"/>
            <a:ext cx="2526474" cy="1989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0C9DCB-B16E-427F-BA5C-E8955B70FA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71" y="4837974"/>
            <a:ext cx="2526474" cy="1989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1D490C-03BE-4760-B39A-ECE02CF4E3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43" y="4868651"/>
            <a:ext cx="2526474" cy="1989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0B4E4B-C9D6-4A2D-B601-50933F0F4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15" y="4837974"/>
            <a:ext cx="2526474" cy="1989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8B16F3-B353-4719-912D-7460437833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182" y="4807297"/>
            <a:ext cx="2526474" cy="19893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E90792-4EE0-4B5C-8660-5EB1824313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2" y="4959802"/>
            <a:ext cx="2217030" cy="17456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07BA04-9587-4F3F-90C9-5A2D06AD83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61" y="4975141"/>
            <a:ext cx="2217030" cy="1745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2FEEC5-ADDA-4DE4-8EDD-375D57AEFA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82" y="5001768"/>
            <a:ext cx="2217030" cy="1745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A4A5FD-B47F-47F2-8DA0-E8797A14F5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11" y="5017107"/>
            <a:ext cx="2217030" cy="1745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DF90F3-6452-4523-BFAA-0691C42858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64" y="5017107"/>
            <a:ext cx="2217030" cy="1745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26BD23-9793-4A8E-AEA9-EF11B7C5D7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493" y="5032446"/>
            <a:ext cx="2217030" cy="17456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CDF13D-3F21-440C-8D5F-DCD7D5801E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346" y="5032446"/>
            <a:ext cx="2217030" cy="17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22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2059777" y="740006"/>
            <a:ext cx="9561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Đo độ dài gang tay theo đơn vị xăng-ti-mét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1323144" y="773274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le 8">
            <a:extLst>
              <a:ext uri="{FF2B5EF4-FFF2-40B4-BE49-F238E27FC236}">
                <a16:creationId xmlns:a16="http://schemas.microsoft.com/office/drawing/2014/main" id="{B98DA905-055C-4A11-BEEF-4ADB61971739}"/>
              </a:ext>
            </a:extLst>
          </p:cNvPr>
          <p:cNvSpPr/>
          <p:nvPr/>
        </p:nvSpPr>
        <p:spPr>
          <a:xfrm>
            <a:off x="1323144" y="3585726"/>
            <a:ext cx="10297839" cy="206255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168C8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Kích thước gang tay của mỗi bạn là khác nhau, vì vậy khi đo độ dài sợi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dây 1 m bằng gang tay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ta sẽ được các số đo khác nhau của mỗi bạn.</a:t>
            </a:r>
            <a:endParaRPr kumimoji="0" lang="vi-VN" sz="36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FCA05-5387-42DE-B417-4A328A8D3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4" y="1288034"/>
            <a:ext cx="11363032" cy="1921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FC607C-D2D3-4788-95C6-A22CF9D910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87" y="1250956"/>
            <a:ext cx="2526474" cy="198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6F9D93B9-0DED-4A5A-AC04-C5F6D8B19EBA}"/>
              </a:ext>
            </a:extLst>
          </p:cNvPr>
          <p:cNvSpPr/>
          <p:nvPr/>
        </p:nvSpPr>
        <p:spPr>
          <a:xfrm>
            <a:off x="343381" y="2061726"/>
            <a:ext cx="11505238" cy="4440674"/>
          </a:xfrm>
          <a:prstGeom prst="roundRect">
            <a:avLst>
              <a:gd name="adj" fmla="val 8496"/>
            </a:avLst>
          </a:prstGeom>
          <a:solidFill>
            <a:srgbClr val="FFFFFF"/>
          </a:solidFill>
          <a:ln w="25400" cap="flat" cmpd="sng" algn="ctr">
            <a:solidFill>
              <a:srgbClr val="168C8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36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0F9D3-C85D-4A98-B5D8-B983EFCAEC87}"/>
              </a:ext>
            </a:extLst>
          </p:cNvPr>
          <p:cNvSpPr txBox="1"/>
          <p:nvPr/>
        </p:nvSpPr>
        <p:spPr>
          <a:xfrm>
            <a:off x="1406634" y="609377"/>
            <a:ext cx="10654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 gang tay đo để biết độ dài theo mét, rồi dùng thước mét đo để kiểm tra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Google Shape;369;p13">
            <a:extLst>
              <a:ext uri="{FF2B5EF4-FFF2-40B4-BE49-F238E27FC236}">
                <a16:creationId xmlns:a16="http://schemas.microsoft.com/office/drawing/2014/main" id="{56953A8B-0AEB-4D75-AF20-C2210475993B}"/>
              </a:ext>
            </a:extLst>
          </p:cNvPr>
          <p:cNvSpPr/>
          <p:nvPr/>
        </p:nvSpPr>
        <p:spPr>
          <a:xfrm>
            <a:off x="691724" y="609377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>
                <a:solidFill>
                  <a:prstClr val="white"/>
                </a:solidFill>
                <a:latin typeface="Arial"/>
                <a:cs typeface="Arial"/>
                <a:sym typeface="Arial"/>
              </a:rPr>
              <a:t>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F483FF-90B3-464B-8A44-E58AE1D27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3" y="2288224"/>
            <a:ext cx="11271834" cy="39876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47F70B-F9B0-49B2-8EFE-26310EF20292}"/>
              </a:ext>
            </a:extLst>
          </p:cNvPr>
          <p:cNvSpPr/>
          <p:nvPr/>
        </p:nvSpPr>
        <p:spPr>
          <a:xfrm>
            <a:off x="6429829" y="2891973"/>
            <a:ext cx="6241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3B2833-6EF9-4D1E-9C62-2D26D69F4F67}"/>
              </a:ext>
            </a:extLst>
          </p:cNvPr>
          <p:cNvSpPr/>
          <p:nvPr/>
        </p:nvSpPr>
        <p:spPr>
          <a:xfrm>
            <a:off x="9260114" y="2877458"/>
            <a:ext cx="5225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08EF47-F20E-4B61-8C15-784A9C3409AB}"/>
              </a:ext>
            </a:extLst>
          </p:cNvPr>
          <p:cNvSpPr/>
          <p:nvPr/>
        </p:nvSpPr>
        <p:spPr>
          <a:xfrm>
            <a:off x="6429829" y="3931149"/>
            <a:ext cx="6241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D297A1-5740-4ED8-9F8D-86757F611722}"/>
              </a:ext>
            </a:extLst>
          </p:cNvPr>
          <p:cNvSpPr/>
          <p:nvPr/>
        </p:nvSpPr>
        <p:spPr>
          <a:xfrm>
            <a:off x="9260114" y="3916634"/>
            <a:ext cx="5225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1C161C-9545-417F-A325-8306BBBB9598}"/>
              </a:ext>
            </a:extLst>
          </p:cNvPr>
          <p:cNvSpPr/>
          <p:nvPr/>
        </p:nvSpPr>
        <p:spPr>
          <a:xfrm>
            <a:off x="6429829" y="5089011"/>
            <a:ext cx="6241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A72767-1462-49E7-9CA8-667E4F76BF0B}"/>
              </a:ext>
            </a:extLst>
          </p:cNvPr>
          <p:cNvSpPr/>
          <p:nvPr/>
        </p:nvSpPr>
        <p:spPr>
          <a:xfrm>
            <a:off x="9260114" y="5074496"/>
            <a:ext cx="522514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1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BBCF4-BDB1-472F-874D-353DF57605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4" y="391493"/>
            <a:ext cx="1699005" cy="1361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88F22-FDC5-4606-8541-2536ECAA6D86}"/>
              </a:ext>
            </a:extLst>
          </p:cNvPr>
          <p:cNvSpPr txBox="1"/>
          <p:nvPr/>
        </p:nvSpPr>
        <p:spPr>
          <a:xfrm>
            <a:off x="927663" y="1959206"/>
            <a:ext cx="10654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 gang tay đo để biết số đo theo mét của một số đồ vật : giường, bàn, cửa ra vào....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00A75-BFC6-48A2-A17F-00D16FBB8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672" y="3159535"/>
            <a:ext cx="5355995" cy="34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728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5DDDA-90D1-4985-A71A-64F3158AE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2363" y="-2632364"/>
            <a:ext cx="6927273" cy="121920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9517F79D-2E7B-4610-B78C-DA153FA8DE4A}"/>
              </a:ext>
            </a:extLst>
          </p:cNvPr>
          <p:cNvSpPr/>
          <p:nvPr/>
        </p:nvSpPr>
        <p:spPr>
          <a:xfrm>
            <a:off x="1690255" y="1265382"/>
            <a:ext cx="9107054" cy="4137891"/>
          </a:xfrm>
          <a:prstGeom prst="roundRect">
            <a:avLst>
              <a:gd name="adj" fmla="val 12426"/>
            </a:avLst>
          </a:prstGeom>
          <a:solidFill>
            <a:schemeClr val="bg1"/>
          </a:solidFill>
          <a:ln w="38100">
            <a:solidFill>
              <a:srgbClr val="FED82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HW SC"/>
              <a:ea typeface="PangMenZhengDao" panose="02010600030101010101" pitchFamily="2" charset="-122"/>
              <a:cs typeface="+mn-cs"/>
              <a:sym typeface="Source Han Sans HW SC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BEE7FB0-70D2-4565-8A6E-621E9881FAB7}"/>
              </a:ext>
            </a:extLst>
          </p:cNvPr>
          <p:cNvSpPr txBox="1"/>
          <p:nvPr/>
        </p:nvSpPr>
        <p:spPr>
          <a:xfrm>
            <a:off x="3090672" y="2932502"/>
            <a:ext cx="6637621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acifico" panose="00000500000000000000" pitchFamily="2" charset="0"/>
                <a:ea typeface="PangMenZhengDao" panose="02010600030101010101" pitchFamily="2" charset="-122"/>
                <a:sym typeface="Source Han Sans HW SC"/>
              </a:rPr>
              <a:t>Tạm</a:t>
            </a:r>
            <a:r>
              <a:rPr kumimoji="0" lang="en-US" altLang="zh-CN" sz="6600" b="0" i="0" u="none" strike="noStrike" kern="1200" cap="none" spc="0" normalizeH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Pacifico" panose="00000500000000000000" pitchFamily="2" charset="0"/>
                <a:ea typeface="PangMenZhengDao" panose="02010600030101010101" pitchFamily="2" charset="-122"/>
                <a:sym typeface="Source Han Sans HW SC"/>
              </a:rPr>
              <a:t> biệt các em!!!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Pacifico" panose="00000500000000000000" pitchFamily="2" charset="0"/>
              <a:ea typeface="PangMenZhengDao" panose="02010600030101010101" pitchFamily="2" charset="-122"/>
              <a:sym typeface="Source Han Sans HW SC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0E7143-731B-44D3-8208-86EA50991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82" y="2841062"/>
            <a:ext cx="5580518" cy="558051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D86389D-0399-444A-94D9-51BCC57F52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4" t="30303" r="16428" b="58654"/>
          <a:stretch/>
        </p:blipFill>
        <p:spPr>
          <a:xfrm>
            <a:off x="5781963" y="0"/>
            <a:ext cx="2855387" cy="1385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2" y="4782957"/>
            <a:ext cx="6163056" cy="276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0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576" y="784116"/>
            <a:ext cx="9784928" cy="54320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0" r="7950" b="52741"/>
          <a:stretch/>
        </p:blipFill>
        <p:spPr>
          <a:xfrm>
            <a:off x="7427590" y="1316307"/>
            <a:ext cx="4500250" cy="570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1929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3639" y="22662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4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1.45833E-6 1.11111E-6 C 0.00117 0.00741 0.00247 0.01458 0.00365 0.02222 C 0.00417 0.025 0.00443 0.02801 0.00495 0.03102 C 0.00534 0.03333 0.00586 0.03542 0.00625 0.03773 C 0.00664 0.04051 0.00677 0.04375 0.00742 0.04653 C 0.01107 0.06181 0.00911 0.04491 0.0112 0.05995 C 0.01172 0.06366 0.01198 0.06736 0.0125 0.07106 C 0.01315 0.07708 0.01497 0.08889 0.01497 0.08889 C 0.01523 0.09352 0.0168 0.12245 0.01745 0.1287 C 0.0181 0.13403 0.0194 0.13912 0.01992 0.14444 C 0.02109 0.15463 0.02096 0.16528 0.0224 0.17546 C 0.02292 0.17847 0.02305 0.18148 0.0237 0.18449 C 0.02435 0.1875 0.02565 0.19005 0.02617 0.19329 C 0.02734 0.19907 0.02773 0.20509 0.02865 0.21111 C 0.02956 0.2162 0.03047 0.2213 0.03125 0.22662 C 0.03203 0.23241 0.03255 0.23866 0.03372 0.24444 L 0.03867 0.27106 C 0.03906 0.27338 0.03958 0.27546 0.03997 0.27778 C 0.04036 0.28079 0.04089 0.28356 0.04115 0.28657 C 0.04167 0.29097 0.04167 0.2956 0.04245 0.3 C 0.04297 0.30324 0.04427 0.30579 0.04492 0.3088 C 0.0474 0.32014 0.04505 0.3162 0.0474 0.32893 C 0.04805 0.33194 0.04935 0.33472 0.05 0.33773 C 0.05052 0.34051 0.05078 0.34375 0.05117 0.34676 C 0.05326 0.36343 0.05521 0.37685 0.05625 0.39329 C 0.05677 0.40208 0.0569 0.41111 0.05742 0.41991 C 0.05768 0.42292 0.05846 0.42593 0.05872 0.42893 C 0.05924 0.43403 0.05951 0.43935 0.06003 0.44444 C 0.0513 0.45463 0.05534 0.45162 0.0487 0.45556 C 0.03802 0.46968 0.04583 0.46227 0.0224 0.46227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8080" y="1883320"/>
            <a:ext cx="9895840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2153541" y="2489199"/>
            <a:ext cx="7790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>
                <a:latin typeface="Coiny" panose="02000903060500060000" pitchFamily="2" charset="0"/>
              </a:rPr>
              <a:t>Em hãy cho biết 1m = ....cm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879848" y="4912360"/>
            <a:ext cx="2042160" cy="924560"/>
            <a:chOff x="1879848" y="5750560"/>
            <a:chExt cx="2042160" cy="924560"/>
          </a:xfrm>
        </p:grpSpPr>
        <p:sp>
          <p:nvSpPr>
            <p:cNvPr id="26" name="Rounded Rectangle 25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39557" y="5858897"/>
              <a:ext cx="13949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A. 10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313928" y="4878294"/>
            <a:ext cx="2042160" cy="924560"/>
            <a:chOff x="5313928" y="5716494"/>
            <a:chExt cx="2042160" cy="924560"/>
          </a:xfrm>
        </p:grpSpPr>
        <p:sp>
          <p:nvSpPr>
            <p:cNvPr id="27" name="Rounded Rectangle 26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78738" y="5858897"/>
              <a:ext cx="14879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B. 50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923376" y="4912360"/>
            <a:ext cx="2042160" cy="924560"/>
            <a:chOff x="8923376" y="5750560"/>
            <a:chExt cx="2042160" cy="924560"/>
          </a:xfrm>
        </p:grpSpPr>
        <p:sp>
          <p:nvSpPr>
            <p:cNvPr id="28" name="Rounded Rectangle 27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067425" y="5905615"/>
              <a:ext cx="17700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C. 100</a:t>
              </a:r>
              <a:endParaRPr lang="en-GB" sz="4000" dirty="0">
                <a:latin typeface="Coiny" panose="0200090306050006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6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0201" y="183073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1502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6937" y="1898650"/>
            <a:ext cx="9895840" cy="1981200"/>
          </a:xfrm>
          <a:prstGeom prst="rect">
            <a:avLst/>
          </a:prstGeom>
          <a:solidFill>
            <a:schemeClr val="bg1">
              <a:alpha val="78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543497" y="2617966"/>
            <a:ext cx="925125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Em hãy cho biết 1m = ....dm</a:t>
            </a:r>
          </a:p>
          <a:p>
            <a:endParaRPr lang="en-GB" sz="3200">
              <a:latin typeface="Coiny" panose="0200090306050006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752588" y="4680555"/>
            <a:ext cx="2042160" cy="924560"/>
            <a:chOff x="5313928" y="5716494"/>
            <a:chExt cx="2042160" cy="924560"/>
          </a:xfrm>
        </p:grpSpPr>
        <p:sp>
          <p:nvSpPr>
            <p:cNvPr id="34" name="Rounded Rectangle 33"/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18919" y="5824831"/>
              <a:ext cx="16321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C.100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360208" y="4680555"/>
            <a:ext cx="2042160" cy="924560"/>
            <a:chOff x="8923376" y="5750560"/>
            <a:chExt cx="2042160" cy="924560"/>
          </a:xfrm>
        </p:grpSpPr>
        <p:sp>
          <p:nvSpPr>
            <p:cNvPr id="37" name="Rounded Rectangle 36"/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241379" y="5858897"/>
              <a:ext cx="14061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B. 10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816937" y="4680555"/>
            <a:ext cx="2042160" cy="924560"/>
            <a:chOff x="1879848" y="5750560"/>
            <a:chExt cx="2042160" cy="924560"/>
          </a:xfrm>
        </p:grpSpPr>
        <p:sp>
          <p:nvSpPr>
            <p:cNvPr id="32" name="Rounded Rectangle 31"/>
            <p:cNvSpPr/>
            <p:nvPr/>
          </p:nvSpPr>
          <p:spPr>
            <a:xfrm>
              <a:off x="1879848" y="5750560"/>
              <a:ext cx="2042160" cy="92456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162585" y="5858897"/>
              <a:ext cx="14766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>
                  <a:latin typeface="Coiny" panose="02000903060500060000" pitchFamily="2" charset="0"/>
                </a:rPr>
                <a:t>A. 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418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1652" y="184810"/>
            <a:ext cx="2384747" cy="30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3819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3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117600" y="1158240"/>
            <a:ext cx="9895840" cy="1981200"/>
            <a:chOff x="1076960" y="508000"/>
            <a:chExt cx="9895840" cy="1981200"/>
          </a:xfrm>
        </p:grpSpPr>
        <p:sp>
          <p:nvSpPr>
            <p:cNvPr id="2" name="Rectangle 1"/>
            <p:cNvSpPr/>
            <p:nvPr/>
          </p:nvSpPr>
          <p:spPr>
            <a:xfrm>
              <a:off x="1076960" y="508000"/>
              <a:ext cx="9895840" cy="198120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115269" y="1318865"/>
              <a:ext cx="56204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>
                  <a:latin typeface="Coiny" panose="02000903060500060000" pitchFamily="2" charset="0"/>
                </a:rPr>
                <a:t>Hãy cho biết 500cm = … m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80264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>
                <a:solidFill>
                  <a:srgbClr val="002060"/>
                </a:solidFill>
              </a:rPr>
              <a:t>A. 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3136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>
                <a:solidFill>
                  <a:srgbClr val="002060"/>
                </a:solidFill>
              </a:rPr>
              <a:t>B.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260080" y="4135120"/>
            <a:ext cx="3505200" cy="18897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5400">
                <a:solidFill>
                  <a:srgbClr val="002060"/>
                </a:solidFill>
              </a:rPr>
              <a:t>C. 1</a:t>
            </a:r>
          </a:p>
        </p:txBody>
      </p:sp>
    </p:spTree>
    <p:extLst>
      <p:ext uri="{BB962C8B-B14F-4D97-AF65-F5344CB8AC3E}">
        <p14:creationId xmlns:p14="http://schemas.microsoft.com/office/powerpoint/2010/main" val="2202624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08" y="4068017"/>
            <a:ext cx="835224" cy="1079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876" y="3856685"/>
            <a:ext cx="1005927" cy="117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3436" y="1855165"/>
            <a:ext cx="1005927" cy="1176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4803" y="3552575"/>
            <a:ext cx="2738077" cy="346798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63743" y="812317"/>
            <a:ext cx="9342120" cy="3262325"/>
            <a:chOff x="1663743" y="812317"/>
            <a:chExt cx="9342120" cy="3262325"/>
          </a:xfrm>
        </p:grpSpPr>
        <p:sp>
          <p:nvSpPr>
            <p:cNvPr id="2" name="Rounded Rectangle 1"/>
            <p:cNvSpPr/>
            <p:nvPr/>
          </p:nvSpPr>
          <p:spPr>
            <a:xfrm>
              <a:off x="1663743" y="812317"/>
              <a:ext cx="9342120" cy="3262325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8720" y="1930123"/>
              <a:ext cx="82301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200">
                  <a:solidFill>
                    <a:srgbClr val="FFC000"/>
                  </a:solidFill>
                  <a:latin typeface="Pacifico" panose="00000500000000000000" pitchFamily="2" charset="0"/>
                </a:rPr>
                <a:t>Chúc mừng các bạn!!!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94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 ​​">
  <a:themeElements>
    <a:clrScheme name="自定义 129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8523"/>
      </a:accent1>
      <a:accent2>
        <a:srgbClr val="E1C459"/>
      </a:accent2>
      <a:accent3>
        <a:srgbClr val="CF8523"/>
      </a:accent3>
      <a:accent4>
        <a:srgbClr val="E1C459"/>
      </a:accent4>
      <a:accent5>
        <a:srgbClr val="CF8523"/>
      </a:accent5>
      <a:accent6>
        <a:srgbClr val="E1C459"/>
      </a:accent6>
      <a:hlink>
        <a:srgbClr val="CF8523"/>
      </a:hlink>
      <a:folHlink>
        <a:srgbClr val="E1C45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428</TotalTime>
  <Words>316</Words>
  <Application>Microsoft Macintosh PowerPoint</Application>
  <PresentationFormat>Widescreen</PresentationFormat>
  <Paragraphs>42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等线</vt:lpstr>
      <vt:lpstr>等线 Light</vt:lpstr>
      <vt:lpstr>Alegreya Medium</vt:lpstr>
      <vt:lpstr>Arial</vt:lpstr>
      <vt:lpstr>Calibri</vt:lpstr>
      <vt:lpstr>Calibri Light</vt:lpstr>
      <vt:lpstr>Coiny</vt:lpstr>
      <vt:lpstr>Noto Sans S Chinese Thin</vt:lpstr>
      <vt:lpstr>Pacifico</vt:lpstr>
      <vt:lpstr>Source Han Sans HW SC</vt:lpstr>
      <vt:lpstr>庞门正道标题体</vt:lpstr>
      <vt:lpstr>千图网海量PPT模板www.58pic.com 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Le Thi Ngoc Quy</cp:lastModifiedBy>
  <cp:revision>1</cp:revision>
  <dcterms:created xsi:type="dcterms:W3CDTF">2022-01-26T14:32:31Z</dcterms:created>
  <dcterms:modified xsi:type="dcterms:W3CDTF">2023-06-14T08:34:50Z</dcterms:modified>
</cp:coreProperties>
</file>